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09" r:id="rId2"/>
    <p:sldMasterId id="2147483714" r:id="rId3"/>
    <p:sldMasterId id="2147483719" r:id="rId4"/>
  </p:sldMasterIdLst>
  <p:notesMasterIdLst>
    <p:notesMasterId r:id="rId27"/>
  </p:notesMasterIdLst>
  <p:sldIdLst>
    <p:sldId id="280" r:id="rId5"/>
    <p:sldId id="421" r:id="rId6"/>
    <p:sldId id="436" r:id="rId7"/>
    <p:sldId id="441" r:id="rId8"/>
    <p:sldId id="442" r:id="rId9"/>
    <p:sldId id="443" r:id="rId10"/>
    <p:sldId id="444" r:id="rId11"/>
    <p:sldId id="445" r:id="rId12"/>
    <p:sldId id="447" r:id="rId13"/>
    <p:sldId id="448" r:id="rId14"/>
    <p:sldId id="449" r:id="rId15"/>
    <p:sldId id="450" r:id="rId16"/>
    <p:sldId id="456" r:id="rId17"/>
    <p:sldId id="451" r:id="rId18"/>
    <p:sldId id="452" r:id="rId19"/>
    <p:sldId id="453" r:id="rId20"/>
    <p:sldId id="454" r:id="rId21"/>
    <p:sldId id="457" r:id="rId22"/>
    <p:sldId id="458" r:id="rId23"/>
    <p:sldId id="459" r:id="rId24"/>
    <p:sldId id="455" r:id="rId25"/>
    <p:sldId id="460" r:id="rId26"/>
  </p:sldIdLst>
  <p:sldSz cx="12192000" cy="6858000"/>
  <p:notesSz cx="6794500" cy="9906000"/>
  <p:defaultTextStyle>
    <a:defPPr>
      <a:defRPr lang="nb-NO"/>
    </a:defPPr>
    <a:lvl1pPr marL="0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13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427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1417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855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569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2835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4997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5711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Lin" initials="YL" lastIdx="9" clrIdx="0">
    <p:extLst>
      <p:ext uri="{19B8F6BF-5375-455C-9EA6-DF929625EA0E}">
        <p15:presenceInfo xmlns:p15="http://schemas.microsoft.com/office/powerpoint/2012/main" userId="S::yuli002@EGMS.no::031a0bd5-7457-413c-abf4-58715380a1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85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2038" autoAdjust="0"/>
  </p:normalViewPr>
  <p:slideViewPr>
    <p:cSldViewPr>
      <p:cViewPr varScale="1">
        <p:scale>
          <a:sx n="135" d="100"/>
          <a:sy n="135" d="100"/>
        </p:scale>
        <p:origin x="126" y="7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5T16:27:22.511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22-03-15T16:27:25.145" idx="3">
    <p:pos x="146" y="14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5T16:27:22.511" idx="4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22-03-15T16:27:25.145" idx="5">
    <p:pos x="146" y="14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2C4434D-F0C9-475F-9D93-17C9E90F8FE7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0E66941-55DB-48D8-B430-74A4AD257C7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199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2159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7115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184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713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8166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9230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6660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6601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561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7474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7159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6377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8288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703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8347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197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373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250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17518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059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55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7148727" cy="22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dekkende 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" y="3"/>
            <a:ext cx="12190441" cy="6857205"/>
          </a:xfrm>
          <a:blipFill>
            <a:blip r:embed="rId2"/>
            <a:stretch>
              <a:fillRect/>
            </a:stretch>
          </a:blipFill>
        </p:spPr>
        <p:txBody>
          <a:bodyPr tIns="2145258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40650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77807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74083" y="2966887"/>
            <a:ext cx="5682188" cy="35275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29179" y="2886867"/>
            <a:ext cx="5021381" cy="3612182"/>
          </a:xfrm>
          <a:blipFill dpi="0" rotWithShape="1">
            <a:blip r:embed="rId3"/>
            <a:srcRect/>
            <a:tile tx="0" ty="0" sx="100000" sy="100000" flip="none" algn="tl"/>
          </a:blipFill>
        </p:spPr>
        <p:txBody>
          <a:bodyPr tIns="938551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0175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868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20099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67541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702780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 rtl="0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247646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2279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4164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099317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02780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53346" y="1871426"/>
            <a:ext cx="5607479" cy="4638496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88229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855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2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20419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525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6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71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42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1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285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35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2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499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571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206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4" y="1871426"/>
            <a:ext cx="5275313" cy="4638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86464" y="1871426"/>
            <a:ext cx="5275313" cy="463849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45932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78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316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03134" y="2529006"/>
            <a:ext cx="5275313" cy="39809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86464" y="2529006"/>
            <a:ext cx="5275313" cy="398091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2057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7733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1925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4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9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"/>
            <a:ext cx="12190441" cy="55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60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7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0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5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2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49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29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12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2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86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3"/>
            <a:ext cx="7121473" cy="21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02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2792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559812"/>
            <a:ext cx="12190076" cy="12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435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45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980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50" r:id="rId21"/>
    <p:sldLayoutId id="2147483651" r:id="rId22"/>
    <p:sldLayoutId id="2147483652" r:id="rId23"/>
    <p:sldLayoutId id="2147483653" r:id="rId24"/>
    <p:sldLayoutId id="2147483654" r:id="rId25"/>
    <p:sldLayoutId id="2147483655" r:id="rId26"/>
    <p:sldLayoutId id="2147483679" r:id="rId27"/>
    <p:sldLayoutId id="2147483680" r:id="rId28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55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063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80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yuan.lin@kristiania.n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E19509-01/820-3497/agqju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install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61729" y="2908492"/>
            <a:ext cx="8068545" cy="1672636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nb-NO" dirty="0" err="1"/>
              <a:t>Session</a:t>
            </a:r>
            <a:r>
              <a:rPr lang="nb-NO" dirty="0"/>
              <a:t> 17 (</a:t>
            </a:r>
            <a:r>
              <a:rPr lang="nb-NO" dirty="0" err="1"/>
              <a:t>of</a:t>
            </a:r>
            <a:r>
              <a:rPr lang="nb-NO" dirty="0"/>
              <a:t> 24)</a:t>
            </a:r>
            <a:br>
              <a:rPr lang="nb-NO" dirty="0"/>
            </a:br>
            <a:r>
              <a:rPr lang="nb-NO" sz="4400" dirty="0"/>
              <a:t>Intro to JDBC</a:t>
            </a:r>
          </a:p>
        </p:txBody>
      </p:sp>
      <p:sp>
        <p:nvSpPr>
          <p:cNvPr id="2051" name="Text Placeholder 4"/>
          <p:cNvSpPr>
            <a:spLocks noGrp="1"/>
          </p:cNvSpPr>
          <p:nvPr>
            <p:ph type="subTitle" idx="1"/>
          </p:nvPr>
        </p:nvSpPr>
        <p:spPr>
          <a:xfrm>
            <a:off x="1945158" y="5537020"/>
            <a:ext cx="8068545" cy="928867"/>
          </a:xfrm>
        </p:spPr>
        <p:txBody>
          <a:bodyPr>
            <a:normAutofit/>
          </a:bodyPr>
          <a:lstStyle/>
          <a:p>
            <a:r>
              <a:rPr lang="nb-NO" dirty="0"/>
              <a:t>PGR112 Objektorientert programmering</a:t>
            </a:r>
          </a:p>
          <a:p>
            <a:r>
              <a:rPr lang="nb-NO" dirty="0"/>
              <a:t>Yuan Lin / </a:t>
            </a:r>
            <a:r>
              <a:rPr lang="nb-NO" dirty="0">
                <a:hlinkClick r:id="rId2"/>
              </a:rPr>
              <a:t>yuan.lin@kristiania.no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028" name="Picture 4" descr="Consolidated JDK 15 Release Notes">
            <a:extLst>
              <a:ext uri="{FF2B5EF4-FFF2-40B4-BE49-F238E27FC236}">
                <a16:creationId xmlns:a16="http://schemas.microsoft.com/office/drawing/2014/main" id="{D6B82D10-6E9C-47A5-984A-277C85A3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93" y="34305"/>
            <a:ext cx="3257474" cy="32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3784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Run Scripts from CMD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10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6" y="1700808"/>
            <a:ext cx="4960816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Before</a:t>
            </a:r>
            <a:r>
              <a:rPr lang="nb-NO" sz="2000" dirty="0"/>
              <a:t> </a:t>
            </a:r>
            <a:r>
              <a:rPr lang="nb-NO" sz="2000" dirty="0" err="1"/>
              <a:t>we</a:t>
            </a:r>
            <a:r>
              <a:rPr lang="nb-NO" sz="2000" dirty="0"/>
              <a:t> jump to JDBC, </a:t>
            </a:r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can</a:t>
            </a:r>
            <a:r>
              <a:rPr lang="nb-NO" sz="2000" dirty="0"/>
              <a:t> </a:t>
            </a:r>
            <a:r>
              <a:rPr lang="nb-NO" sz="2000" dirty="0" err="1"/>
              <a:t>try</a:t>
            </a:r>
            <a:r>
              <a:rPr lang="nb-NO" sz="2000" dirty="0"/>
              <a:t> to </a:t>
            </a:r>
            <a:r>
              <a:rPr lang="nb-NO" sz="2000" dirty="0" err="1"/>
              <a:t>interact</a:t>
            </a:r>
            <a:r>
              <a:rPr lang="nb-NO" sz="2000" dirty="0"/>
              <a:t> </a:t>
            </a:r>
            <a:r>
              <a:rPr lang="nb-NO" sz="2000" dirty="0" err="1"/>
              <a:t>directly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Database </a:t>
            </a:r>
            <a:r>
              <a:rPr lang="nb-NO" sz="2000" dirty="0" err="1"/>
              <a:t>using</a:t>
            </a:r>
            <a:r>
              <a:rPr lang="nb-NO" sz="2000" dirty="0"/>
              <a:t> </a:t>
            </a:r>
            <a:r>
              <a:rPr lang="nb-NO" sz="2000" dirty="0" err="1"/>
              <a:t>mysql</a:t>
            </a:r>
            <a:r>
              <a:rPr lang="nb-NO" sz="2000" dirty="0"/>
              <a:t> </a:t>
            </a:r>
            <a:r>
              <a:rPr lang="nb-NO" sz="2000" dirty="0" err="1"/>
              <a:t>command</a:t>
            </a:r>
            <a:r>
              <a:rPr lang="nb-NO" sz="2000" dirty="0"/>
              <a:t>.</a:t>
            </a:r>
          </a:p>
          <a:p>
            <a:r>
              <a:rPr lang="nb-NO" sz="2000" dirty="0"/>
              <a:t>In Session17.resources.sql, </a:t>
            </a:r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will</a:t>
            </a:r>
            <a:r>
              <a:rPr lang="nb-NO" sz="2000" dirty="0"/>
              <a:t> </a:t>
            </a:r>
            <a:r>
              <a:rPr lang="nb-NO" sz="2000" dirty="0" err="1"/>
              <a:t>find</a:t>
            </a:r>
            <a:r>
              <a:rPr lang="nb-NO" sz="2000" dirty="0"/>
              <a:t> </a:t>
            </a:r>
            <a:r>
              <a:rPr lang="nb-NO" sz="2000" dirty="0" err="1"/>
              <a:t>some</a:t>
            </a:r>
            <a:r>
              <a:rPr lang="nb-NO" sz="2000" dirty="0"/>
              <a:t> </a:t>
            </a:r>
            <a:r>
              <a:rPr lang="nb-NO" sz="2000" dirty="0" err="1"/>
              <a:t>sql</a:t>
            </a:r>
            <a:r>
              <a:rPr lang="nb-NO" sz="2000" dirty="0"/>
              <a:t> scripts (e.g., for </a:t>
            </a:r>
            <a:r>
              <a:rPr lang="nb-NO" sz="2000" dirty="0" err="1"/>
              <a:t>creating</a:t>
            </a:r>
            <a:r>
              <a:rPr lang="nb-NO" sz="2000" dirty="0"/>
              <a:t> and dropping </a:t>
            </a:r>
            <a:r>
              <a:rPr lang="nb-NO" sz="2000" dirty="0" err="1"/>
              <a:t>tables</a:t>
            </a:r>
            <a:r>
              <a:rPr lang="nb-NO" sz="2000" dirty="0"/>
              <a:t>)</a:t>
            </a:r>
          </a:p>
          <a:p>
            <a:r>
              <a:rPr lang="nb-NO" sz="2000" dirty="0" err="1"/>
              <a:t>Download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sql</a:t>
            </a:r>
            <a:r>
              <a:rPr lang="nb-NO" sz="2000" dirty="0"/>
              <a:t> scripts and </a:t>
            </a:r>
            <a:r>
              <a:rPr lang="nb-NO" sz="2000" dirty="0" err="1"/>
              <a:t>source</a:t>
            </a:r>
            <a:r>
              <a:rPr lang="nb-NO" sz="2000" dirty="0"/>
              <a:t> </a:t>
            </a:r>
            <a:r>
              <a:rPr lang="nb-NO" sz="2000" dirty="0" err="1"/>
              <a:t>them</a:t>
            </a:r>
            <a:r>
              <a:rPr lang="nb-NO" sz="2000" dirty="0"/>
              <a:t>.</a:t>
            </a:r>
          </a:p>
          <a:p>
            <a:r>
              <a:rPr lang="nb-NO" sz="2000" dirty="0"/>
              <a:t> </a:t>
            </a:r>
          </a:p>
          <a:p>
            <a:endParaRPr lang="nb-NO" sz="2000" dirty="0"/>
          </a:p>
          <a:p>
            <a:r>
              <a:rPr lang="nb-NO" sz="2000" dirty="0"/>
              <a:t>Note </a:t>
            </a:r>
            <a:r>
              <a:rPr lang="nb-NO" sz="2000" dirty="0" err="1"/>
              <a:t>that</a:t>
            </a:r>
            <a:r>
              <a:rPr lang="nb-NO" sz="2000" dirty="0"/>
              <a:t> it is </a:t>
            </a:r>
            <a:r>
              <a:rPr lang="nb-NO" sz="2000" dirty="0" err="1"/>
              <a:t>the</a:t>
            </a:r>
            <a:r>
              <a:rPr lang="nb-NO" sz="2000" dirty="0"/>
              <a:t> same as </a:t>
            </a:r>
            <a:r>
              <a:rPr lang="nb-NO" sz="2000" dirty="0" err="1"/>
              <a:t>you</a:t>
            </a:r>
            <a:r>
              <a:rPr lang="nb-NO" sz="2000" dirty="0"/>
              <a:t> run scripts from </a:t>
            </a:r>
            <a:r>
              <a:rPr lang="nb-NO" sz="2000" dirty="0" err="1"/>
              <a:t>workbench</a:t>
            </a:r>
            <a:r>
              <a:rPr lang="nb-NO" sz="2000" dirty="0"/>
              <a:t>…</a:t>
            </a:r>
            <a:endParaRPr lang="en-US" sz="20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47B6240-5950-4AD0-B5B7-D44B5A70F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365104"/>
            <a:ext cx="4343400" cy="47625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E72BC30B-E9CC-428C-9DAB-9F8CA2DF4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67" y="332656"/>
            <a:ext cx="53625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JDBC API?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6" y="1700808"/>
            <a:ext cx="4960816" cy="4809114"/>
          </a:xfrm>
        </p:spPr>
        <p:txBody>
          <a:bodyPr>
            <a:normAutofit/>
          </a:bodyPr>
          <a:lstStyle/>
          <a:p>
            <a:r>
              <a:rPr lang="nb-NO" sz="2000" dirty="0"/>
              <a:t>Run scripts from </a:t>
            </a:r>
            <a:r>
              <a:rPr lang="nb-NO" sz="2000" dirty="0" err="1"/>
              <a:t>cmd</a:t>
            </a:r>
            <a:r>
              <a:rPr lang="nb-NO" sz="2000" dirty="0"/>
              <a:t> </a:t>
            </a:r>
            <a:r>
              <a:rPr lang="nb-NO" sz="2000" dirty="0" err="1"/>
              <a:t>window</a:t>
            </a:r>
            <a:r>
              <a:rPr lang="nb-NO" sz="2000" dirty="0"/>
              <a:t> and </a:t>
            </a:r>
            <a:r>
              <a:rPr lang="nb-NO" sz="2000" dirty="0" err="1"/>
              <a:t>interact</a:t>
            </a:r>
            <a:r>
              <a:rPr lang="nb-NO" sz="2000" dirty="0"/>
              <a:t> </a:t>
            </a:r>
            <a:r>
              <a:rPr lang="nb-NO" sz="2000" dirty="0" err="1"/>
              <a:t>directly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database is fine. </a:t>
            </a:r>
            <a:r>
              <a:rPr lang="nb-NO" sz="2000" dirty="0" err="1"/>
              <a:t>But</a:t>
            </a:r>
            <a:r>
              <a:rPr lang="nb-NO" sz="2000" dirty="0"/>
              <a:t>…</a:t>
            </a:r>
          </a:p>
          <a:p>
            <a:r>
              <a:rPr lang="en-US" sz="2000" dirty="0"/>
              <a:t>We want to programmatically interact with database such as</a:t>
            </a:r>
          </a:p>
          <a:p>
            <a:pPr lvl="1"/>
            <a:r>
              <a:rPr lang="en-US" sz="1800" dirty="0"/>
              <a:t>Create DB</a:t>
            </a:r>
          </a:p>
          <a:p>
            <a:pPr lvl="1"/>
            <a:r>
              <a:rPr lang="en-US" sz="1800" dirty="0"/>
              <a:t>Create tables</a:t>
            </a:r>
          </a:p>
          <a:p>
            <a:pPr lvl="1"/>
            <a:r>
              <a:rPr lang="en-US" sz="1800" dirty="0"/>
              <a:t>Add objects</a:t>
            </a:r>
          </a:p>
          <a:p>
            <a:pPr lvl="1"/>
            <a:r>
              <a:rPr lang="en-US" sz="1800" dirty="0"/>
              <a:t>Drop objects</a:t>
            </a:r>
          </a:p>
          <a:p>
            <a:pPr lvl="1"/>
            <a:r>
              <a:rPr lang="en-US" sz="1800" dirty="0"/>
              <a:t>Update objects</a:t>
            </a:r>
          </a:p>
          <a:p>
            <a:pPr lvl="1"/>
            <a:r>
              <a:rPr lang="en-US" sz="1800" dirty="0"/>
              <a:t>…</a:t>
            </a:r>
          </a:p>
          <a:p>
            <a:r>
              <a:rPr lang="en-US" sz="2000" dirty="0"/>
              <a:t>With the help of JDBC API, we can save, update, delete and fetch data from the database.</a:t>
            </a: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660B75B-E656-41A4-86E5-6C4930E2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085975"/>
            <a:ext cx="6229350" cy="2686050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B517A55-C3F7-415B-AE3A-F4D461F96400}"/>
              </a:ext>
            </a:extLst>
          </p:cNvPr>
          <p:cNvSpPr txBox="1"/>
          <p:nvPr/>
        </p:nvSpPr>
        <p:spPr>
          <a:xfrm>
            <a:off x="6600056" y="5157192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From </a:t>
            </a:r>
            <a:r>
              <a:rPr lang="nb-NO" dirty="0" err="1"/>
              <a:t>javatpoint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360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Basic Steps of using JDBC connections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6" y="1700808"/>
            <a:ext cx="3160616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Step</a:t>
            </a:r>
            <a:r>
              <a:rPr lang="nb-NO" sz="2000" dirty="0"/>
              <a:t> #1: Register </a:t>
            </a:r>
            <a:r>
              <a:rPr lang="nb-NO" sz="2000" dirty="0" err="1"/>
              <a:t>the</a:t>
            </a:r>
            <a:r>
              <a:rPr lang="nb-NO" sz="2000" dirty="0"/>
              <a:t> Driver </a:t>
            </a:r>
            <a:r>
              <a:rPr lang="nb-NO" sz="2000" dirty="0" err="1"/>
              <a:t>class</a:t>
            </a:r>
            <a:endParaRPr lang="nb-NO" sz="2000" dirty="0"/>
          </a:p>
          <a:p>
            <a:r>
              <a:rPr lang="nb-NO" sz="2000" dirty="0" err="1"/>
              <a:t>Step</a:t>
            </a:r>
            <a:r>
              <a:rPr lang="nb-NO" sz="2000" dirty="0"/>
              <a:t> #2: Set up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connection</a:t>
            </a:r>
            <a:endParaRPr lang="nb-NO" sz="2000" dirty="0"/>
          </a:p>
          <a:p>
            <a:r>
              <a:rPr lang="nb-NO" sz="2000" dirty="0" err="1"/>
              <a:t>Step</a:t>
            </a:r>
            <a:r>
              <a:rPr lang="nb-NO" sz="2000" dirty="0"/>
              <a:t> #3: </a:t>
            </a:r>
            <a:r>
              <a:rPr lang="nb-NO" sz="2000" dirty="0" err="1"/>
              <a:t>Create</a:t>
            </a:r>
            <a:r>
              <a:rPr lang="nb-NO" sz="2000" dirty="0"/>
              <a:t> Statement</a:t>
            </a:r>
          </a:p>
          <a:p>
            <a:r>
              <a:rPr lang="nb-NO" sz="2000" dirty="0" err="1"/>
              <a:t>Step</a:t>
            </a:r>
            <a:r>
              <a:rPr lang="nb-NO" sz="2000" dirty="0"/>
              <a:t> #4: </a:t>
            </a:r>
            <a:r>
              <a:rPr lang="nb-NO" sz="2000" dirty="0" err="1"/>
              <a:t>Execute</a:t>
            </a:r>
            <a:r>
              <a:rPr lang="nb-NO" sz="2000" dirty="0"/>
              <a:t> Query</a:t>
            </a:r>
          </a:p>
          <a:p>
            <a:r>
              <a:rPr lang="nb-NO" sz="2000" dirty="0" err="1"/>
              <a:t>Step</a:t>
            </a:r>
            <a:r>
              <a:rPr lang="nb-NO" sz="2000" dirty="0"/>
              <a:t> #5: Close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connection</a:t>
            </a:r>
            <a:r>
              <a:rPr lang="nb-NO" sz="2000" dirty="0"/>
              <a:t> </a:t>
            </a:r>
            <a:r>
              <a:rPr lang="nb-NO" sz="2000" dirty="0" err="1"/>
              <a:t>object</a:t>
            </a:r>
            <a:endParaRPr lang="en-US" sz="20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76D87269-BD19-4827-8506-A321A1ED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897970"/>
            <a:ext cx="8233444" cy="42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Basics of JDBC interaction with a database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3528392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java.sql.Connection</a:t>
            </a:r>
            <a:r>
              <a:rPr lang="nb-NO" sz="2000" dirty="0"/>
              <a:t> – handle a </a:t>
            </a:r>
            <a:r>
              <a:rPr lang="nb-NO" sz="2000" dirty="0" err="1"/>
              <a:t>connection</a:t>
            </a:r>
            <a:r>
              <a:rPr lang="nb-NO" sz="2000" dirty="0"/>
              <a:t> to a database</a:t>
            </a:r>
          </a:p>
          <a:p>
            <a:r>
              <a:rPr lang="nb-NO" sz="2000" dirty="0" err="1"/>
              <a:t>java.sql.DriverManager</a:t>
            </a:r>
            <a:r>
              <a:rPr lang="nb-NO" sz="2000" dirty="0"/>
              <a:t> –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means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getting</a:t>
            </a:r>
            <a:r>
              <a:rPr lang="nb-NO" sz="2000" dirty="0"/>
              <a:t> a Connection </a:t>
            </a:r>
            <a:r>
              <a:rPr lang="nb-NO" sz="2000" dirty="0" err="1"/>
              <a:t>object</a:t>
            </a:r>
            <a:r>
              <a:rPr lang="nb-NO" sz="2000" dirty="0"/>
              <a:t> (in Java , </a:t>
            </a:r>
            <a:r>
              <a:rPr lang="nb-NO" sz="2000" dirty="0" err="1"/>
              <a:t>everything</a:t>
            </a:r>
            <a:r>
              <a:rPr lang="nb-NO" sz="2000" dirty="0"/>
              <a:t> is an </a:t>
            </a:r>
            <a:r>
              <a:rPr lang="nb-NO" sz="2000" dirty="0" err="1"/>
              <a:t>object</a:t>
            </a:r>
            <a:r>
              <a:rPr lang="nb-NO" sz="2000" dirty="0"/>
              <a:t>)</a:t>
            </a:r>
          </a:p>
          <a:p>
            <a:r>
              <a:rPr lang="nb-NO" sz="2000" dirty="0"/>
              <a:t>The </a:t>
            </a:r>
            <a:r>
              <a:rPr lang="nb-NO" sz="2000" dirty="0" err="1"/>
              <a:t>code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right shows  </a:t>
            </a:r>
            <a:r>
              <a:rPr lang="nb-NO" sz="2000" dirty="0" err="1"/>
              <a:t>steps</a:t>
            </a:r>
            <a:r>
              <a:rPr lang="nb-NO" sz="2000" dirty="0"/>
              <a:t> #1-5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interacting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mysql</a:t>
            </a:r>
            <a:r>
              <a:rPr lang="nb-NO" sz="2000" dirty="0"/>
              <a:t> database. </a:t>
            </a:r>
          </a:p>
          <a:p>
            <a:endParaRPr lang="en-US" sz="2000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0896883-3B44-469E-B9A0-4DA980FB2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74" y="1758386"/>
            <a:ext cx="7478927" cy="50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06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Basics of JDBC interaction with a database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305256" cy="4809114"/>
          </a:xfrm>
        </p:spPr>
        <p:txBody>
          <a:bodyPr>
            <a:normAutofit/>
          </a:bodyPr>
          <a:lstStyle/>
          <a:p>
            <a:pPr algn="l"/>
            <a:r>
              <a:rPr lang="nb-NO" sz="2000" dirty="0"/>
              <a:t>MySQL Connector/J Driver </a:t>
            </a:r>
            <a:r>
              <a:rPr lang="nb-NO" sz="2000" dirty="0" err="1"/>
              <a:t>configuration</a:t>
            </a:r>
            <a:r>
              <a:rPr lang="nb-NO" sz="2000" dirty="0"/>
              <a:t> </a:t>
            </a:r>
            <a:r>
              <a:rPr lang="nb-NO" sz="2000" dirty="0" err="1"/>
              <a:t>properties</a:t>
            </a:r>
            <a:r>
              <a:rPr lang="nb-NO" sz="2000" dirty="0"/>
              <a:t> </a:t>
            </a:r>
            <a:endParaRPr lang="en-US" sz="2000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algn="l"/>
            <a:r>
              <a:rPr lang="en-US" sz="20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hlinkClick r:id="rId3"/>
              </a:rPr>
              <a:t>https://docs.oracle.com</a:t>
            </a:r>
            <a:endParaRPr lang="en-US" sz="2000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endParaRPr lang="nb-NO" sz="2000" dirty="0"/>
          </a:p>
          <a:p>
            <a:endParaRPr lang="en-US" sz="2000" dirty="0"/>
          </a:p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C1453A7-C4B2-4FEC-A647-B6652F69C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996952"/>
            <a:ext cx="811399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Creating a query programmatically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about</a:t>
            </a:r>
            <a:r>
              <a:rPr lang="nb-NO" sz="2000" dirty="0"/>
              <a:t> </a:t>
            </a:r>
            <a:r>
              <a:rPr lang="nb-NO" sz="2000" dirty="0" err="1"/>
              <a:t>queries</a:t>
            </a:r>
            <a:r>
              <a:rPr lang="nb-NO" sz="2000" dirty="0"/>
              <a:t>:</a:t>
            </a:r>
          </a:p>
          <a:p>
            <a:pPr lvl="1"/>
            <a:r>
              <a:rPr lang="nb-NO" sz="1800" dirty="0"/>
              <a:t>INSERT INTO persons (</a:t>
            </a:r>
            <a:r>
              <a:rPr lang="nb-NO" sz="1800" dirty="0" err="1"/>
              <a:t>name</a:t>
            </a:r>
            <a:r>
              <a:rPr lang="nb-NO" sz="1800" dirty="0"/>
              <a:t>, </a:t>
            </a:r>
            <a:r>
              <a:rPr lang="nb-NO" sz="1800" dirty="0" err="1"/>
              <a:t>address</a:t>
            </a:r>
            <a:r>
              <a:rPr lang="nb-NO" sz="1800" dirty="0"/>
              <a:t>) VALUES </a:t>
            </a:r>
            <a:r>
              <a:rPr lang="nb-NO" dirty="0"/>
              <a:t>(‘John’, ‘1’)</a:t>
            </a:r>
            <a:endParaRPr lang="nb-NO" sz="1800" dirty="0"/>
          </a:p>
          <a:p>
            <a:r>
              <a:rPr lang="en-US" sz="2000" dirty="0"/>
              <a:t>What if we want to insert a particular object?</a:t>
            </a:r>
          </a:p>
          <a:p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D3105E05-CBB0-43C1-84DA-301701BC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3" y="3068960"/>
            <a:ext cx="8499190" cy="29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90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Creating a query programmatically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about</a:t>
            </a:r>
            <a:r>
              <a:rPr lang="nb-NO" sz="2000" dirty="0"/>
              <a:t> </a:t>
            </a:r>
            <a:r>
              <a:rPr lang="nb-NO" sz="2000" dirty="0" err="1"/>
              <a:t>queries</a:t>
            </a:r>
            <a:r>
              <a:rPr lang="nb-NO" sz="2000" dirty="0"/>
              <a:t>:</a:t>
            </a:r>
          </a:p>
          <a:p>
            <a:pPr lvl="1"/>
            <a:r>
              <a:rPr lang="nb-NO" sz="1800" dirty="0"/>
              <a:t>SELECT * FROM …</a:t>
            </a:r>
          </a:p>
          <a:p>
            <a:r>
              <a:rPr lang="en-US" sz="2000" dirty="0"/>
              <a:t>What if we want to push the result into an array?</a:t>
            </a:r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12844115-2C44-4689-A4E5-5D46793D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3" y="2852936"/>
            <a:ext cx="883005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86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Creating a query programmatically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about</a:t>
            </a:r>
            <a:r>
              <a:rPr lang="nb-NO" sz="2000" dirty="0"/>
              <a:t> </a:t>
            </a:r>
            <a:r>
              <a:rPr lang="nb-NO" sz="2000" dirty="0" err="1"/>
              <a:t>queries</a:t>
            </a:r>
            <a:r>
              <a:rPr lang="nb-NO" sz="2000" dirty="0"/>
              <a:t>:</a:t>
            </a:r>
          </a:p>
          <a:p>
            <a:pPr lvl="1"/>
            <a:r>
              <a:rPr lang="nb-NO" sz="1800" dirty="0"/>
              <a:t>SELECT * FROM … WHERE id = …</a:t>
            </a:r>
          </a:p>
          <a:p>
            <a:r>
              <a:rPr lang="en-US" sz="2000" dirty="0"/>
              <a:t>What if we want to query programmatically?</a:t>
            </a: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ED76BE3-81DC-40CE-85F8-AA3798F1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9" y="2784196"/>
            <a:ext cx="7704856" cy="40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5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Statement Interface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18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nb-NO" sz="2000" dirty="0"/>
              <a:t>Statement </a:t>
            </a:r>
            <a:r>
              <a:rPr lang="nb-NO" sz="2000" dirty="0" err="1"/>
              <a:t>interface</a:t>
            </a:r>
            <a:r>
              <a:rPr lang="nb-NO" sz="2000" dirty="0"/>
              <a:t> </a:t>
            </a:r>
            <a:r>
              <a:rPr lang="nb-NO" sz="2000" dirty="0" err="1"/>
              <a:t>provides</a:t>
            </a:r>
            <a:r>
              <a:rPr lang="nb-NO" sz="2000" dirty="0"/>
              <a:t> </a:t>
            </a:r>
            <a:r>
              <a:rPr lang="nb-NO" sz="2000" dirty="0" err="1"/>
              <a:t>metrhods</a:t>
            </a:r>
            <a:r>
              <a:rPr lang="nb-NO" sz="2000" dirty="0"/>
              <a:t> to </a:t>
            </a:r>
            <a:r>
              <a:rPr lang="nb-NO" sz="2000" dirty="0" err="1"/>
              <a:t>execute</a:t>
            </a:r>
            <a:r>
              <a:rPr lang="nb-NO" sz="2000" dirty="0"/>
              <a:t> </a:t>
            </a:r>
            <a:r>
              <a:rPr lang="nb-NO" sz="2000" dirty="0" err="1"/>
              <a:t>queries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database.</a:t>
            </a:r>
          </a:p>
          <a:p>
            <a:r>
              <a:rPr lang="nb-NO" sz="2000" dirty="0" err="1"/>
              <a:t>Commonly</a:t>
            </a:r>
            <a:r>
              <a:rPr lang="nb-NO" sz="2000" dirty="0"/>
              <a:t> used </a:t>
            </a:r>
            <a:r>
              <a:rPr lang="nb-NO" sz="2000" dirty="0" err="1"/>
              <a:t>methods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Statement </a:t>
            </a:r>
            <a:r>
              <a:rPr lang="nb-NO" sz="2000" dirty="0" err="1"/>
              <a:t>interface</a:t>
            </a:r>
            <a:r>
              <a:rPr lang="nb-NO" sz="2000" dirty="0"/>
              <a:t> </a:t>
            </a:r>
            <a:r>
              <a:rPr lang="nb-NO" sz="2000" dirty="0" err="1"/>
              <a:t>include</a:t>
            </a:r>
            <a:r>
              <a:rPr lang="nb-NO" sz="2000" dirty="0"/>
              <a:t>:</a:t>
            </a:r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pPr lvl="1"/>
            <a:endParaRPr lang="nb-NO" sz="1800" dirty="0"/>
          </a:p>
          <a:p>
            <a:endParaRPr lang="nb-NO" sz="2000" dirty="0"/>
          </a:p>
          <a:p>
            <a:endParaRPr lang="en-US" sz="2000" dirty="0"/>
          </a:p>
          <a:p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B41B5BE2-038E-45DF-8521-73F8EDF7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530177"/>
            <a:ext cx="87534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31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263352" y="96303"/>
            <a:ext cx="11140175" cy="1143000"/>
          </a:xfrm>
        </p:spPr>
        <p:txBody>
          <a:bodyPr>
            <a:normAutofit/>
          </a:bodyPr>
          <a:lstStyle/>
          <a:p>
            <a:r>
              <a:rPr lang="nb-NO" sz="2800" dirty="0"/>
              <a:t>The major </a:t>
            </a:r>
            <a:r>
              <a:rPr lang="nb-NO" sz="2800" dirty="0" err="1"/>
              <a:t>difference</a:t>
            </a:r>
            <a:r>
              <a:rPr lang="nb-NO" sz="2800" dirty="0"/>
              <a:t> </a:t>
            </a:r>
            <a:r>
              <a:rPr lang="nb-NO" sz="2800" dirty="0" err="1"/>
              <a:t>between</a:t>
            </a:r>
            <a:r>
              <a:rPr lang="nb-NO" sz="2800" dirty="0"/>
              <a:t> </a:t>
            </a:r>
            <a:r>
              <a:rPr lang="nb-NO" sz="2800" dirty="0" err="1"/>
              <a:t>execute</a:t>
            </a:r>
            <a:r>
              <a:rPr lang="nb-NO" sz="2800" dirty="0"/>
              <a:t>(), </a:t>
            </a:r>
            <a:r>
              <a:rPr lang="nb-NO" sz="2800" dirty="0" err="1"/>
              <a:t>executeQuery</a:t>
            </a:r>
            <a:r>
              <a:rPr lang="nb-NO" sz="2800" dirty="0"/>
              <a:t>(), and </a:t>
            </a:r>
            <a:r>
              <a:rPr lang="nb-NO" sz="2800" dirty="0" err="1"/>
              <a:t>executeUpdate</a:t>
            </a:r>
            <a:r>
              <a:rPr lang="nb-NO" sz="2800" dirty="0"/>
              <a:t>()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19</a:t>
            </a:fld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C87B3DCA-0A24-452A-8646-239C68F6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48" y="1239303"/>
            <a:ext cx="5461176" cy="297851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593BC636-35B4-442B-BED6-0F1F03D7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1239302"/>
            <a:ext cx="6604609" cy="2978514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AB13FB70-B102-4378-A158-420F1C25D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47" y="4393873"/>
            <a:ext cx="5461176" cy="2428346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508134E4-3D83-4ECC-9BD0-3249BF5B6ACD}"/>
              </a:ext>
            </a:extLst>
          </p:cNvPr>
          <p:cNvSpPr txBox="1"/>
          <p:nvPr/>
        </p:nvSpPr>
        <p:spPr>
          <a:xfrm>
            <a:off x="5807969" y="4725144"/>
            <a:ext cx="5688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executeQuery</a:t>
            </a:r>
            <a:r>
              <a:rPr lang="nb-NO" dirty="0"/>
              <a:t>() </a:t>
            </a:r>
            <a:r>
              <a:rPr lang="nb-NO" dirty="0" err="1"/>
              <a:t>returns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ResultSet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executeUpdate</a:t>
            </a:r>
            <a:r>
              <a:rPr lang="nb-NO" dirty="0"/>
              <a:t>() </a:t>
            </a:r>
            <a:r>
              <a:rPr lang="nb-NO" dirty="0" err="1"/>
              <a:t>returns</a:t>
            </a:r>
            <a:r>
              <a:rPr lang="nb-NO" dirty="0"/>
              <a:t> an </a:t>
            </a:r>
            <a:r>
              <a:rPr lang="nb-NO" dirty="0" err="1"/>
              <a:t>integer</a:t>
            </a:r>
            <a:r>
              <a:rPr lang="nb-NO" dirty="0"/>
              <a:t> </a:t>
            </a:r>
            <a:r>
              <a:rPr lang="nb-NO" dirty="0" err="1"/>
              <a:t>representing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rows</a:t>
            </a:r>
            <a:r>
              <a:rPr lang="nb-NO" dirty="0"/>
              <a:t> </a:t>
            </a:r>
            <a:r>
              <a:rPr lang="nb-NO" dirty="0" err="1"/>
              <a:t>affected</a:t>
            </a:r>
            <a:r>
              <a:rPr lang="nb-NO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execute</a:t>
            </a:r>
            <a:r>
              <a:rPr lang="nb-NO" dirty="0"/>
              <a:t>() </a:t>
            </a:r>
            <a:r>
              <a:rPr lang="nb-NO" dirty="0" err="1"/>
              <a:t>returns</a:t>
            </a:r>
            <a:r>
              <a:rPr lang="nb-NO" dirty="0"/>
              <a:t> a </a:t>
            </a:r>
            <a:r>
              <a:rPr lang="nb-NO" dirty="0" err="1"/>
              <a:t>boolean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specifying</a:t>
            </a:r>
            <a:r>
              <a:rPr lang="nb-NO" dirty="0"/>
              <a:t> </a:t>
            </a:r>
            <a:r>
              <a:rPr lang="nb-NO" dirty="0" err="1"/>
              <a:t>whether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retulsSet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retrieved</a:t>
            </a:r>
            <a:r>
              <a:rPr lang="nb-NO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310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Today’s</a:t>
            </a:r>
            <a:r>
              <a:rPr lang="nb-NO" altLang="nb-NO" dirty="0"/>
              <a:t> Main Goal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000" dirty="0"/>
              <a:t>What is JDBC?</a:t>
            </a:r>
          </a:p>
          <a:p>
            <a:r>
              <a:rPr lang="en-US" sz="2000" dirty="0"/>
              <a:t>Why use JDBC?</a:t>
            </a:r>
          </a:p>
          <a:p>
            <a:r>
              <a:rPr lang="en-US" sz="2000" dirty="0"/>
              <a:t>How do we use JDBC?</a:t>
            </a:r>
          </a:p>
          <a:p>
            <a:pPr lvl="1"/>
            <a:r>
              <a:rPr lang="en-US" sz="1800" dirty="0"/>
              <a:t>Environment Setup</a:t>
            </a:r>
          </a:p>
          <a:p>
            <a:pPr lvl="1"/>
            <a:r>
              <a:rPr lang="en-US" sz="1800" dirty="0"/>
              <a:t>IntelliJ Setup</a:t>
            </a:r>
          </a:p>
          <a:p>
            <a:r>
              <a:rPr lang="en-US" sz="2000" dirty="0"/>
              <a:t>A Work Around </a:t>
            </a:r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6966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 err="1"/>
              <a:t>ResultSet</a:t>
            </a:r>
            <a:r>
              <a:rPr lang="en-US" altLang="nb-NO" dirty="0"/>
              <a:t> Interface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20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nb-NO" sz="2000" dirty="0"/>
              <a:t>A </a:t>
            </a:r>
            <a:r>
              <a:rPr lang="nb-NO" sz="2000" dirty="0" err="1"/>
              <a:t>ResultSet</a:t>
            </a:r>
            <a:r>
              <a:rPr lang="nb-NO" sz="2000" dirty="0"/>
              <a:t> </a:t>
            </a:r>
            <a:r>
              <a:rPr lang="nb-NO" sz="2000" dirty="0" err="1"/>
              <a:t>object</a:t>
            </a:r>
            <a:r>
              <a:rPr lang="nb-NO" sz="2000" dirty="0"/>
              <a:t> </a:t>
            </a:r>
            <a:r>
              <a:rPr lang="nb-NO" sz="2000" dirty="0" err="1"/>
              <a:t>maintains</a:t>
            </a:r>
            <a:r>
              <a:rPr lang="nb-NO" sz="2000" dirty="0"/>
              <a:t> a </a:t>
            </a:r>
            <a:r>
              <a:rPr lang="nb-NO" sz="2000" dirty="0" err="1"/>
              <a:t>cursor</a:t>
            </a:r>
            <a:r>
              <a:rPr lang="nb-NO" sz="2000" dirty="0"/>
              <a:t> </a:t>
            </a:r>
            <a:r>
              <a:rPr lang="nb-NO" sz="2000" dirty="0" err="1"/>
              <a:t>that</a:t>
            </a:r>
            <a:r>
              <a:rPr lang="nb-NO" sz="2000" dirty="0"/>
              <a:t> </a:t>
            </a:r>
            <a:r>
              <a:rPr lang="nb-NO" sz="2000" dirty="0" err="1"/>
              <a:t>points</a:t>
            </a:r>
            <a:r>
              <a:rPr lang="nb-NO" sz="2000" dirty="0"/>
              <a:t> to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current</a:t>
            </a:r>
            <a:r>
              <a:rPr lang="nb-NO" sz="2000" dirty="0"/>
              <a:t> </a:t>
            </a:r>
            <a:r>
              <a:rPr lang="nb-NO" sz="2000" dirty="0" err="1"/>
              <a:t>row</a:t>
            </a:r>
            <a:r>
              <a:rPr lang="nb-NO" sz="2000" dirty="0"/>
              <a:t> in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result</a:t>
            </a:r>
            <a:r>
              <a:rPr lang="nb-NO" sz="2000" dirty="0"/>
              <a:t> </a:t>
            </a:r>
            <a:r>
              <a:rPr lang="nb-NO" sz="2000" dirty="0" err="1"/>
              <a:t>set</a:t>
            </a:r>
            <a:r>
              <a:rPr lang="nb-NO" sz="2000" dirty="0"/>
              <a:t>.</a:t>
            </a:r>
          </a:p>
          <a:p>
            <a:r>
              <a:rPr lang="nb-NO" sz="2000" dirty="0"/>
              <a:t>The </a:t>
            </a:r>
            <a:r>
              <a:rPr lang="nb-NO" sz="2000" dirty="0" err="1"/>
              <a:t>methods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ResultSet</a:t>
            </a:r>
            <a:r>
              <a:rPr lang="nb-NO" sz="2000" dirty="0"/>
              <a:t> </a:t>
            </a:r>
            <a:r>
              <a:rPr lang="nb-NO" sz="2000" dirty="0" err="1"/>
              <a:t>interface</a:t>
            </a:r>
            <a:r>
              <a:rPr lang="nb-NO" sz="2000" dirty="0"/>
              <a:t> </a:t>
            </a:r>
            <a:r>
              <a:rPr lang="nb-NO" sz="2000" dirty="0" err="1"/>
              <a:t>can</a:t>
            </a:r>
            <a:r>
              <a:rPr lang="nb-NO" sz="2000" dirty="0"/>
              <a:t> be broken </a:t>
            </a:r>
            <a:r>
              <a:rPr lang="nb-NO" sz="2000" dirty="0" err="1"/>
              <a:t>down</a:t>
            </a:r>
            <a:r>
              <a:rPr lang="nb-NO" sz="2000" dirty="0"/>
              <a:t> </a:t>
            </a:r>
            <a:r>
              <a:rPr lang="nb-NO" sz="2000" dirty="0" err="1"/>
              <a:t>into</a:t>
            </a:r>
            <a:r>
              <a:rPr lang="nb-NO" sz="2000" dirty="0"/>
              <a:t> 3 </a:t>
            </a:r>
            <a:r>
              <a:rPr lang="nb-NO" sz="2000" dirty="0" err="1"/>
              <a:t>categories</a:t>
            </a:r>
            <a:r>
              <a:rPr lang="nb-NO" sz="2000" dirty="0"/>
              <a:t>:</a:t>
            </a:r>
          </a:p>
          <a:p>
            <a:pPr lvl="1"/>
            <a:r>
              <a:rPr lang="nb-NO" sz="1800" dirty="0" err="1"/>
              <a:t>Navigational</a:t>
            </a:r>
            <a:r>
              <a:rPr lang="nb-NO" sz="1800" dirty="0"/>
              <a:t> </a:t>
            </a:r>
            <a:r>
              <a:rPr lang="nb-NO" sz="1800" dirty="0" err="1"/>
              <a:t>methods</a:t>
            </a:r>
            <a:r>
              <a:rPr lang="nb-NO" sz="1800" dirty="0"/>
              <a:t> – </a:t>
            </a:r>
            <a:r>
              <a:rPr lang="nb-NO" sz="1800" dirty="0" err="1"/>
              <a:t>use</a:t>
            </a:r>
            <a:r>
              <a:rPr lang="nb-NO" sz="1800" dirty="0"/>
              <a:t> to </a:t>
            </a:r>
            <a:r>
              <a:rPr lang="nb-NO" sz="1800" dirty="0" err="1"/>
              <a:t>move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cursor</a:t>
            </a:r>
            <a:r>
              <a:rPr lang="nb-NO" sz="1800" dirty="0"/>
              <a:t> </a:t>
            </a:r>
            <a:r>
              <a:rPr lang="nb-NO" sz="1800" dirty="0" err="1"/>
              <a:t>around</a:t>
            </a:r>
            <a:endParaRPr lang="nb-NO" sz="1800" dirty="0"/>
          </a:p>
          <a:p>
            <a:pPr lvl="1"/>
            <a:r>
              <a:rPr lang="nb-NO" sz="1800" dirty="0" err="1"/>
              <a:t>Get</a:t>
            </a:r>
            <a:r>
              <a:rPr lang="nb-NO" sz="1800" dirty="0"/>
              <a:t> </a:t>
            </a:r>
            <a:r>
              <a:rPr lang="nb-NO" sz="1800" dirty="0" err="1"/>
              <a:t>methods</a:t>
            </a:r>
            <a:r>
              <a:rPr lang="nb-NO" sz="1800" dirty="0"/>
              <a:t> – Used to </a:t>
            </a:r>
            <a:r>
              <a:rPr lang="nb-NO" sz="1800" dirty="0" err="1"/>
              <a:t>view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data in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columns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current</a:t>
            </a:r>
            <a:r>
              <a:rPr lang="nb-NO" sz="1800" dirty="0"/>
              <a:t> </a:t>
            </a:r>
            <a:r>
              <a:rPr lang="nb-NO" sz="1800" dirty="0" err="1"/>
              <a:t>row</a:t>
            </a:r>
            <a:endParaRPr lang="nb-NO" sz="1800" dirty="0"/>
          </a:p>
          <a:p>
            <a:pPr lvl="1"/>
            <a:r>
              <a:rPr lang="nb-NO" sz="1800" dirty="0"/>
              <a:t>Update </a:t>
            </a:r>
            <a:r>
              <a:rPr lang="nb-NO" sz="1800" dirty="0" err="1"/>
              <a:t>methods</a:t>
            </a:r>
            <a:r>
              <a:rPr lang="nb-NO" sz="1800" dirty="0"/>
              <a:t> – Used to </a:t>
            </a:r>
            <a:r>
              <a:rPr lang="nb-NO" sz="1800" dirty="0" err="1"/>
              <a:t>update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data in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columns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current</a:t>
            </a:r>
            <a:r>
              <a:rPr lang="nb-NO" sz="1800" dirty="0"/>
              <a:t> </a:t>
            </a:r>
            <a:r>
              <a:rPr lang="nb-NO" sz="1800" dirty="0" err="1"/>
              <a:t>row</a:t>
            </a:r>
            <a:endParaRPr lang="nb-NO" sz="1800" dirty="0"/>
          </a:p>
          <a:p>
            <a:r>
              <a:rPr lang="nb-NO" sz="2000" dirty="0"/>
              <a:t>JDBC </a:t>
            </a:r>
            <a:r>
              <a:rPr lang="nb-NO" sz="2000" dirty="0" err="1"/>
              <a:t>provides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following</a:t>
            </a:r>
            <a:r>
              <a:rPr lang="nb-NO" sz="2000" dirty="0"/>
              <a:t> </a:t>
            </a:r>
            <a:r>
              <a:rPr lang="nb-NO" sz="2000" dirty="0" err="1"/>
              <a:t>connection</a:t>
            </a:r>
            <a:r>
              <a:rPr lang="nb-NO" sz="2000" dirty="0"/>
              <a:t> </a:t>
            </a:r>
            <a:r>
              <a:rPr lang="nb-NO" sz="2000" dirty="0" err="1"/>
              <a:t>methods</a:t>
            </a:r>
            <a:r>
              <a:rPr lang="nb-NO" sz="2000" dirty="0"/>
              <a:t> to </a:t>
            </a:r>
            <a:r>
              <a:rPr lang="nb-NO" sz="2000" dirty="0" err="1"/>
              <a:t>create</a:t>
            </a:r>
            <a:r>
              <a:rPr lang="nb-NO" sz="2000" dirty="0"/>
              <a:t> statements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desired</a:t>
            </a:r>
            <a:r>
              <a:rPr lang="nb-NO" sz="2000" dirty="0"/>
              <a:t> </a:t>
            </a:r>
            <a:r>
              <a:rPr lang="nb-NO" sz="2000" dirty="0" err="1"/>
              <a:t>ResultSet</a:t>
            </a:r>
            <a:endParaRPr lang="nb-NO" sz="2000" dirty="0"/>
          </a:p>
          <a:p>
            <a:pPr marL="750039" lvl="1" indent="-342900" algn="just">
              <a:buFont typeface="+mj-lt"/>
              <a:buAutoNum type="arabicPeriod"/>
            </a:pP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createStatement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RSType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RSConcurrency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);</a:t>
            </a:r>
            <a:endParaRPr lang="nb-NO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50039" lvl="1" indent="-342900" algn="just">
              <a:buFont typeface="+mj-lt"/>
              <a:buAutoNum type="arabicPeriod"/>
            </a:pP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prepareStatement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SQL,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RSType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RSConcurrency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);</a:t>
            </a:r>
            <a:endParaRPr lang="nb-NO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50039" lvl="1" indent="-342900" algn="just">
              <a:buFont typeface="+mj-lt"/>
              <a:buAutoNum type="arabicPeriod"/>
            </a:pP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prepareCall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RSType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RSConcurrency</a:t>
            </a:r>
            <a:r>
              <a:rPr lang="nb-N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);</a:t>
            </a:r>
            <a:endParaRPr lang="nb-NO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nb-NO" sz="1800" dirty="0"/>
          </a:p>
          <a:p>
            <a:pPr marL="0" indent="0">
              <a:buNone/>
            </a:pPr>
            <a:r>
              <a:rPr lang="nb-NO" sz="2000" dirty="0"/>
              <a:t>	</a:t>
            </a:r>
            <a:r>
              <a:rPr lang="nb-NO" sz="2000" dirty="0" err="1"/>
              <a:t>Which</a:t>
            </a:r>
            <a:r>
              <a:rPr lang="nb-NO" sz="2000" dirty="0"/>
              <a:t> </a:t>
            </a:r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will</a:t>
            </a:r>
            <a:r>
              <a:rPr lang="nb-NO" sz="2000" dirty="0"/>
              <a:t> introduce in later </a:t>
            </a:r>
            <a:r>
              <a:rPr lang="nb-NO" sz="2000" dirty="0" err="1"/>
              <a:t>lectures</a:t>
            </a:r>
            <a:r>
              <a:rPr lang="nb-NO" sz="2000" dirty="0"/>
              <a:t>!</a:t>
            </a:r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endParaRPr lang="nb-NO" sz="2000" dirty="0"/>
          </a:p>
          <a:p>
            <a:pPr lvl="1"/>
            <a:endParaRPr lang="nb-NO" sz="1800" dirty="0"/>
          </a:p>
          <a:p>
            <a:endParaRPr lang="nb-NO" sz="2000" dirty="0"/>
          </a:p>
          <a:p>
            <a:endParaRPr lang="en-US" sz="20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1502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Conclusion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nb-NO" sz="2000" dirty="0"/>
              <a:t>JDBC is an API </a:t>
            </a:r>
            <a:r>
              <a:rPr lang="nb-NO" sz="2000" dirty="0" err="1"/>
              <a:t>that</a:t>
            </a:r>
            <a:r>
              <a:rPr lang="nb-NO" sz="2000" dirty="0"/>
              <a:t> </a:t>
            </a:r>
            <a:r>
              <a:rPr lang="nb-NO" sz="2000" dirty="0" err="1"/>
              <a:t>allows</a:t>
            </a:r>
            <a:r>
              <a:rPr lang="nb-NO" sz="2000" dirty="0"/>
              <a:t> a program to </a:t>
            </a:r>
            <a:r>
              <a:rPr lang="nb-NO" sz="2000" dirty="0" err="1"/>
              <a:t>connect</a:t>
            </a:r>
            <a:r>
              <a:rPr lang="nb-NO" sz="2000" dirty="0"/>
              <a:t> to a Database</a:t>
            </a:r>
          </a:p>
          <a:p>
            <a:r>
              <a:rPr lang="nb-NO" sz="2000" dirty="0"/>
              <a:t>JDBC </a:t>
            </a:r>
            <a:r>
              <a:rPr lang="nb-NO" sz="2000" dirty="0" err="1"/>
              <a:t>allows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program </a:t>
            </a:r>
            <a:r>
              <a:rPr lang="nb-NO" sz="2000" dirty="0" err="1"/>
              <a:t>itself</a:t>
            </a:r>
            <a:r>
              <a:rPr lang="nb-NO" sz="2000" dirty="0"/>
              <a:t> to be </a:t>
            </a:r>
            <a:r>
              <a:rPr lang="nb-NO" sz="2000" dirty="0" err="1"/>
              <a:t>agnostic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underlying </a:t>
            </a:r>
            <a:r>
              <a:rPr lang="nb-NO" sz="2000" dirty="0" err="1"/>
              <a:t>technology</a:t>
            </a:r>
            <a:r>
              <a:rPr lang="nb-NO" sz="2000" dirty="0"/>
              <a:t> used</a:t>
            </a:r>
          </a:p>
          <a:p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canuse</a:t>
            </a:r>
            <a:r>
              <a:rPr lang="nb-NO" sz="2000" dirty="0"/>
              <a:t> JDBC API to do </a:t>
            </a:r>
            <a:r>
              <a:rPr lang="nb-NO" sz="2000" dirty="0" err="1"/>
              <a:t>following</a:t>
            </a:r>
            <a:r>
              <a:rPr lang="nb-NO" sz="2000" dirty="0"/>
              <a:t> </a:t>
            </a:r>
            <a:r>
              <a:rPr lang="nb-NO" sz="2000" dirty="0" err="1"/>
              <a:t>tasks</a:t>
            </a:r>
            <a:r>
              <a:rPr lang="nb-NO" sz="2000" dirty="0"/>
              <a:t>:</a:t>
            </a:r>
          </a:p>
          <a:p>
            <a:pPr lvl="1"/>
            <a:r>
              <a:rPr lang="nb-NO" sz="2000" dirty="0"/>
              <a:t>Connect to </a:t>
            </a:r>
            <a:r>
              <a:rPr lang="nb-NO" sz="2000" dirty="0" err="1"/>
              <a:t>the</a:t>
            </a:r>
            <a:r>
              <a:rPr lang="nb-NO" sz="2000" dirty="0"/>
              <a:t> database</a:t>
            </a:r>
          </a:p>
          <a:p>
            <a:pPr lvl="1"/>
            <a:r>
              <a:rPr lang="nb-NO" sz="2000" dirty="0"/>
              <a:t>Run </a:t>
            </a:r>
            <a:r>
              <a:rPr lang="nb-NO" sz="2000" dirty="0" err="1"/>
              <a:t>queries</a:t>
            </a:r>
            <a:r>
              <a:rPr lang="nb-NO" sz="2000" dirty="0"/>
              <a:t> and </a:t>
            </a:r>
            <a:r>
              <a:rPr lang="nb-NO" sz="2000" dirty="0" err="1"/>
              <a:t>update</a:t>
            </a:r>
            <a:r>
              <a:rPr lang="nb-NO" sz="2000" dirty="0"/>
              <a:t> statements </a:t>
            </a:r>
            <a:r>
              <a:rPr lang="nb-NO" sz="2000" dirty="0" err="1"/>
              <a:t>against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database</a:t>
            </a:r>
          </a:p>
          <a:p>
            <a:pPr lvl="1"/>
            <a:r>
              <a:rPr lang="nb-NO" sz="2000" dirty="0" err="1"/>
              <a:t>Obtain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outcome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database </a:t>
            </a:r>
            <a:r>
              <a:rPr lang="nb-NO" sz="2000" dirty="0" err="1"/>
              <a:t>query</a:t>
            </a:r>
            <a:r>
              <a:rPr lang="nb-NO" sz="2000" dirty="0"/>
              <a:t>.</a:t>
            </a:r>
          </a:p>
          <a:p>
            <a:endParaRPr lang="en-US" sz="20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25395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en-US" altLang="nb-NO" dirty="0"/>
              <a:t>Before we end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700808"/>
            <a:ext cx="11161240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how</a:t>
            </a:r>
            <a:r>
              <a:rPr lang="nb-NO" sz="2000" dirty="0"/>
              <a:t> to </a:t>
            </a:r>
            <a:r>
              <a:rPr lang="nb-NO" sz="2000" dirty="0" err="1"/>
              <a:t>create</a:t>
            </a:r>
            <a:r>
              <a:rPr lang="nb-NO" sz="2000" dirty="0"/>
              <a:t> a DB Connection, and </a:t>
            </a:r>
            <a:r>
              <a:rPr lang="nb-NO" sz="2000" dirty="0" err="1"/>
              <a:t>use</a:t>
            </a:r>
            <a:r>
              <a:rPr lang="nb-NO" sz="2000" dirty="0"/>
              <a:t> it to </a:t>
            </a:r>
            <a:r>
              <a:rPr lang="nb-NO" sz="2000" dirty="0" err="1"/>
              <a:t>interact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a DB</a:t>
            </a:r>
          </a:p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how</a:t>
            </a:r>
            <a:r>
              <a:rPr lang="nb-NO" sz="2000" dirty="0"/>
              <a:t> to </a:t>
            </a:r>
            <a:r>
              <a:rPr lang="nb-NO" sz="2000" dirty="0" err="1"/>
              <a:t>create</a:t>
            </a:r>
            <a:r>
              <a:rPr lang="nb-NO" sz="2000" dirty="0"/>
              <a:t> a </a:t>
            </a:r>
            <a:r>
              <a:rPr lang="nb-NO" sz="2000" dirty="0" err="1"/>
              <a:t>query</a:t>
            </a:r>
            <a:endParaRPr lang="nb-NO" sz="2000" dirty="0"/>
          </a:p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how</a:t>
            </a:r>
            <a:r>
              <a:rPr lang="nb-NO" sz="2000" dirty="0"/>
              <a:t> to </a:t>
            </a:r>
            <a:r>
              <a:rPr lang="nb-NO" sz="2000" dirty="0" err="1"/>
              <a:t>execute</a:t>
            </a:r>
            <a:r>
              <a:rPr lang="nb-NO" sz="2000" dirty="0"/>
              <a:t> a </a:t>
            </a:r>
            <a:r>
              <a:rPr lang="nb-NO" sz="2000" dirty="0" err="1"/>
              <a:t>query</a:t>
            </a:r>
            <a:endParaRPr lang="nb-NO" sz="2000" dirty="0"/>
          </a:p>
          <a:p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know</a:t>
            </a:r>
            <a:r>
              <a:rPr lang="nb-NO" sz="2000" dirty="0"/>
              <a:t> </a:t>
            </a:r>
            <a:r>
              <a:rPr lang="nb-NO" sz="2000" dirty="0" err="1"/>
              <a:t>how</a:t>
            </a:r>
            <a:r>
              <a:rPr lang="nb-NO" sz="2000" dirty="0"/>
              <a:t> to handle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retrieved</a:t>
            </a:r>
            <a:r>
              <a:rPr lang="nb-NO" sz="2000" dirty="0"/>
              <a:t> </a:t>
            </a:r>
            <a:r>
              <a:rPr lang="nb-NO" sz="2000"/>
              <a:t>ResultSet</a:t>
            </a:r>
            <a:endParaRPr lang="nb-NO" sz="2000" dirty="0"/>
          </a:p>
          <a:p>
            <a:endParaRPr lang="en-US" sz="20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7482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What</a:t>
            </a:r>
            <a:r>
              <a:rPr lang="nb-NO" altLang="nb-NO" dirty="0"/>
              <a:t> is JDBC?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000" dirty="0"/>
              <a:t>JDBC stands for </a:t>
            </a:r>
            <a:r>
              <a:rPr lang="en-US" sz="2000" b="1" dirty="0"/>
              <a:t>J</a:t>
            </a:r>
            <a:r>
              <a:rPr lang="en-US" sz="2000" dirty="0"/>
              <a:t>ava </a:t>
            </a:r>
            <a:r>
              <a:rPr lang="en-US" sz="2000" b="1" dirty="0"/>
              <a:t>D</a:t>
            </a:r>
            <a:r>
              <a:rPr lang="en-US" sz="2000" dirty="0"/>
              <a:t>ata</a:t>
            </a:r>
            <a:r>
              <a:rPr lang="en-US" sz="2000" b="1" dirty="0"/>
              <a:t>b</a:t>
            </a:r>
            <a:r>
              <a:rPr lang="en-US" sz="2000" dirty="0"/>
              <a:t>ase </a:t>
            </a:r>
            <a:r>
              <a:rPr lang="en-US" sz="2000" b="1" dirty="0"/>
              <a:t>C</a:t>
            </a:r>
            <a:r>
              <a:rPr lang="en-US" sz="2000" dirty="0"/>
              <a:t>onnectivity</a:t>
            </a:r>
          </a:p>
          <a:p>
            <a:r>
              <a:rPr lang="en-US" sz="2000" dirty="0"/>
              <a:t>Prerequisite of learning JDBC</a:t>
            </a:r>
          </a:p>
          <a:p>
            <a:pPr lvl="1"/>
            <a:r>
              <a:rPr lang="en-US" sz="2000" dirty="0"/>
              <a:t>You have a good understanding of Java programming</a:t>
            </a:r>
          </a:p>
          <a:p>
            <a:pPr lvl="1"/>
            <a:r>
              <a:rPr lang="en-US" sz="2000" dirty="0"/>
              <a:t>You have basic knowledge about database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9483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Why</a:t>
            </a:r>
            <a:r>
              <a:rPr lang="nb-NO" altLang="nb-NO" dirty="0"/>
              <a:t> JDBC?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000" dirty="0"/>
              <a:t>You already know how to directly access database</a:t>
            </a:r>
          </a:p>
          <a:p>
            <a:pPr lvl="1"/>
            <a:r>
              <a:rPr lang="en-US" sz="2000" dirty="0"/>
              <a:t>Example: MySQL workbench</a:t>
            </a:r>
          </a:p>
          <a:p>
            <a:r>
              <a:rPr lang="en-US" sz="2000" dirty="0"/>
              <a:t>What if the Database provider changes technology? Or we want to change Database provider?</a:t>
            </a:r>
          </a:p>
          <a:p>
            <a:r>
              <a:rPr lang="en-US" sz="2000" dirty="0"/>
              <a:t>Using driver manager is a good practice.</a:t>
            </a:r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6041B18-DD2B-42B4-B953-BF7E19C1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3861048"/>
            <a:ext cx="6023992" cy="22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2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JDBC – Database Connector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289409" cy="4809114"/>
          </a:xfrm>
        </p:spPr>
        <p:txBody>
          <a:bodyPr>
            <a:normAutofit/>
          </a:bodyPr>
          <a:lstStyle/>
          <a:p>
            <a:r>
              <a:rPr lang="en-US" sz="2000" dirty="0"/>
              <a:t>Using JDBC</a:t>
            </a:r>
          </a:p>
          <a:p>
            <a:pPr lvl="1"/>
            <a:r>
              <a:rPr lang="en-US" sz="2000" dirty="0"/>
              <a:t>Any changes are handled in the Drivers</a:t>
            </a:r>
          </a:p>
          <a:p>
            <a:pPr lvl="1"/>
            <a:r>
              <a:rPr lang="en-US" sz="2000" dirty="0"/>
              <a:t>Our code can remain the same</a:t>
            </a:r>
          </a:p>
          <a:p>
            <a:endParaRPr lang="en-US" sz="2000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6041B18-DD2B-42B4-B953-BF7E19C1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284984"/>
            <a:ext cx="6023992" cy="22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1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JDBC – A </a:t>
            </a:r>
            <a:r>
              <a:rPr lang="nb-NO" altLang="nb-NO" dirty="0" err="1"/>
              <a:t>step-by-step</a:t>
            </a:r>
            <a:r>
              <a:rPr lang="nb-NO" altLang="nb-NO" dirty="0"/>
              <a:t> </a:t>
            </a:r>
            <a:r>
              <a:rPr lang="nb-NO" altLang="nb-NO" dirty="0" err="1"/>
              <a:t>approach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000" dirty="0"/>
              <a:t>You have already installed MySQL server. If not, go to </a:t>
            </a:r>
            <a:r>
              <a:rPr lang="en-US" sz="2000" dirty="0">
                <a:hlinkClick r:id="rId3"/>
              </a:rPr>
              <a:t>https://dev.mysql.com/downloads/installer/</a:t>
            </a:r>
            <a:r>
              <a:rPr lang="en-US" sz="2000" dirty="0"/>
              <a:t>, download MySQL installer community which eases your MySQL product installation and configuration. </a:t>
            </a:r>
          </a:p>
          <a:p>
            <a:r>
              <a:rPr lang="en-US" sz="2000" dirty="0"/>
              <a:t>Make sure that you have installed MySQL server, Connector/J</a:t>
            </a:r>
          </a:p>
          <a:p>
            <a:r>
              <a:rPr lang="nb-NO" sz="2000" dirty="0"/>
              <a:t>Make sure </a:t>
            </a:r>
            <a:r>
              <a:rPr lang="nb-NO" sz="2000" dirty="0" err="1"/>
              <a:t>that</a:t>
            </a:r>
            <a:r>
              <a:rPr lang="nb-NO" sz="2000" dirty="0"/>
              <a:t> </a:t>
            </a:r>
            <a:r>
              <a:rPr lang="nb-NO" sz="2000" dirty="0" err="1"/>
              <a:t>you</a:t>
            </a:r>
            <a:r>
              <a:rPr lang="nb-NO" sz="2000" dirty="0"/>
              <a:t> have </a:t>
            </a:r>
            <a:r>
              <a:rPr lang="nb-NO" sz="2000" dirty="0" err="1"/>
              <a:t>the</a:t>
            </a:r>
            <a:r>
              <a:rPr lang="nb-NO" sz="2000" dirty="0"/>
              <a:t> right </a:t>
            </a:r>
            <a:r>
              <a:rPr lang="nb-NO" sz="2000" dirty="0" err="1"/>
              <a:t>permissions</a:t>
            </a:r>
            <a:r>
              <a:rPr lang="nb-NO" sz="2000" dirty="0"/>
              <a:t>, </a:t>
            </a:r>
            <a:r>
              <a:rPr lang="nb-NO" sz="2000" dirty="0" err="1"/>
              <a:t>access</a:t>
            </a:r>
            <a:r>
              <a:rPr lang="nb-NO" sz="2000" dirty="0"/>
              <a:t>, </a:t>
            </a:r>
            <a:r>
              <a:rPr lang="nb-NO" sz="2000" dirty="0" err="1"/>
              <a:t>users</a:t>
            </a:r>
            <a:r>
              <a:rPr lang="nb-NO" sz="2000" dirty="0"/>
              <a:t>, etc.</a:t>
            </a:r>
          </a:p>
          <a:p>
            <a:r>
              <a:rPr lang="nb-NO" sz="2000" dirty="0"/>
              <a:t>How?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1B481E3-5CB2-4AF9-BE40-8F63460E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8" y="3926120"/>
            <a:ext cx="6132562" cy="246214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32139E89-7207-4263-820A-EB033BC79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340" y="3942052"/>
            <a:ext cx="5820766" cy="23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6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MySQL ENV Setup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6" y="1700808"/>
            <a:ext cx="6144340" cy="4809114"/>
          </a:xfrm>
        </p:spPr>
        <p:txBody>
          <a:bodyPr>
            <a:normAutofit/>
          </a:bodyPr>
          <a:lstStyle/>
          <a:p>
            <a:r>
              <a:rPr lang="nb-NO" sz="2000" dirty="0"/>
              <a:t>Go to Miljøvariable</a:t>
            </a:r>
          </a:p>
          <a:p>
            <a:pPr lvl="1"/>
            <a:r>
              <a:rPr lang="nb-NO" sz="1800" dirty="0" err="1"/>
              <a:t>Step</a:t>
            </a:r>
            <a:r>
              <a:rPr lang="nb-NO" sz="1800" dirty="0"/>
              <a:t> #1: </a:t>
            </a:r>
            <a:r>
              <a:rPr lang="nb-NO" sz="1800" dirty="0" err="1"/>
              <a:t>Add</a:t>
            </a:r>
            <a:r>
              <a:rPr lang="nb-NO" sz="1800" dirty="0"/>
              <a:t> CLASSPATH in Brukervariabler. The url </a:t>
            </a:r>
            <a:r>
              <a:rPr lang="nb-NO" sz="1800" dirty="0" err="1"/>
              <a:t>value</a:t>
            </a:r>
            <a:r>
              <a:rPr lang="nb-NO" sz="1800" dirty="0"/>
              <a:t> is </a:t>
            </a:r>
            <a:r>
              <a:rPr lang="nb-NO" sz="1800" dirty="0" err="1"/>
              <a:t>where</a:t>
            </a:r>
            <a:r>
              <a:rPr lang="nb-NO" sz="1800" dirty="0"/>
              <a:t> </a:t>
            </a:r>
            <a:r>
              <a:rPr lang="nb-NO" sz="1800" dirty="0" err="1"/>
              <a:t>you</a:t>
            </a:r>
            <a:r>
              <a:rPr lang="nb-NO" sz="1800" dirty="0"/>
              <a:t> have </a:t>
            </a:r>
            <a:r>
              <a:rPr lang="nb-NO" sz="1800" dirty="0" err="1"/>
              <a:t>installed</a:t>
            </a:r>
            <a:r>
              <a:rPr lang="nb-NO" sz="1800" dirty="0"/>
              <a:t> Connector/J. </a:t>
            </a:r>
          </a:p>
          <a:p>
            <a:pPr lvl="1"/>
            <a:endParaRPr lang="nb-NO" sz="1800" dirty="0"/>
          </a:p>
          <a:p>
            <a:pPr lvl="1"/>
            <a:endParaRPr lang="nb-NO" sz="1800" dirty="0"/>
          </a:p>
          <a:p>
            <a:pPr lvl="1"/>
            <a:r>
              <a:rPr lang="nb-NO" sz="1800" dirty="0" err="1"/>
              <a:t>Step</a:t>
            </a:r>
            <a:r>
              <a:rPr lang="nb-NO" sz="1800" dirty="0"/>
              <a:t> #2: </a:t>
            </a:r>
            <a:r>
              <a:rPr lang="nb-NO" sz="1800" dirty="0" err="1"/>
              <a:t>Add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path</a:t>
            </a:r>
            <a:r>
              <a:rPr lang="nb-NO" sz="1800" dirty="0"/>
              <a:t> to MySQL Server 8.0\bin to </a:t>
            </a:r>
            <a:r>
              <a:rPr lang="nb-NO" sz="1800" dirty="0" err="1"/>
              <a:t>Path</a:t>
            </a:r>
            <a:r>
              <a:rPr lang="nb-NO" sz="1800" dirty="0"/>
              <a:t> variable. The </a:t>
            </a:r>
            <a:r>
              <a:rPr lang="nb-NO" sz="1800" dirty="0" err="1"/>
              <a:t>path</a:t>
            </a:r>
            <a:r>
              <a:rPr lang="nb-NO" sz="1800" dirty="0"/>
              <a:t> </a:t>
            </a:r>
            <a:r>
              <a:rPr lang="nb-NO" sz="1800" dirty="0" err="1"/>
              <a:t>depends</a:t>
            </a:r>
            <a:r>
              <a:rPr lang="nb-NO" sz="1800" dirty="0"/>
              <a:t> </a:t>
            </a:r>
            <a:r>
              <a:rPr lang="nb-NO" sz="1800" dirty="0" err="1"/>
              <a:t>on</a:t>
            </a:r>
            <a:r>
              <a:rPr lang="nb-NO" sz="1800" dirty="0"/>
              <a:t> </a:t>
            </a:r>
            <a:r>
              <a:rPr lang="nb-NO" sz="1800" dirty="0" err="1"/>
              <a:t>which</a:t>
            </a:r>
            <a:r>
              <a:rPr lang="nb-NO" sz="1800" dirty="0"/>
              <a:t> </a:t>
            </a:r>
            <a:r>
              <a:rPr lang="nb-NO" sz="1800" dirty="0" err="1"/>
              <a:t>version</a:t>
            </a:r>
            <a:r>
              <a:rPr lang="nb-NO" sz="1800" dirty="0"/>
              <a:t> </a:t>
            </a:r>
            <a:r>
              <a:rPr lang="nb-NO" sz="1800" dirty="0" err="1"/>
              <a:t>you</a:t>
            </a:r>
            <a:r>
              <a:rPr lang="nb-NO" sz="1800" dirty="0"/>
              <a:t> have </a:t>
            </a:r>
            <a:r>
              <a:rPr lang="nb-NO" sz="1800" dirty="0" err="1"/>
              <a:t>installed</a:t>
            </a:r>
            <a:r>
              <a:rPr lang="nb-NO" sz="1800" dirty="0"/>
              <a:t>.</a:t>
            </a:r>
          </a:p>
          <a:p>
            <a:pPr lvl="1"/>
            <a:endParaRPr lang="nb-NO" sz="1800" dirty="0"/>
          </a:p>
          <a:p>
            <a:pPr lvl="1"/>
            <a:r>
              <a:rPr lang="nb-NO" sz="1800" dirty="0" err="1"/>
              <a:t>Step</a:t>
            </a:r>
            <a:r>
              <a:rPr lang="nb-NO" sz="1800" dirty="0"/>
              <a:t> #3: Go to </a:t>
            </a:r>
            <a:r>
              <a:rPr lang="nb-NO" sz="1800" dirty="0" err="1"/>
              <a:t>cmd</a:t>
            </a:r>
            <a:r>
              <a:rPr lang="nb-NO" sz="1800" dirty="0"/>
              <a:t> </a:t>
            </a:r>
            <a:r>
              <a:rPr lang="nb-NO" sz="1800" dirty="0" err="1"/>
              <a:t>window</a:t>
            </a:r>
            <a:r>
              <a:rPr lang="nb-NO" sz="1800" dirty="0"/>
              <a:t>, type </a:t>
            </a:r>
            <a:r>
              <a:rPr lang="nb-NO" sz="1800" dirty="0" err="1"/>
              <a:t>mysql</a:t>
            </a:r>
            <a:r>
              <a:rPr lang="nb-NO" sz="1800" dirty="0"/>
              <a:t> –u </a:t>
            </a:r>
            <a:r>
              <a:rPr lang="nb-NO" sz="1800" dirty="0" err="1"/>
              <a:t>root</a:t>
            </a:r>
            <a:r>
              <a:rPr lang="nb-NO" sz="1800" dirty="0"/>
              <a:t> –p, and </a:t>
            </a:r>
            <a:r>
              <a:rPr lang="nb-NO" sz="1800" dirty="0" err="1"/>
              <a:t>enter</a:t>
            </a:r>
            <a:r>
              <a:rPr lang="nb-NO" sz="1800" dirty="0"/>
              <a:t> </a:t>
            </a:r>
            <a:r>
              <a:rPr lang="nb-NO" sz="1800" dirty="0" err="1"/>
              <a:t>password</a:t>
            </a:r>
            <a:r>
              <a:rPr lang="nb-NO" sz="1800" dirty="0"/>
              <a:t>. </a:t>
            </a:r>
            <a:r>
              <a:rPr lang="nb-NO" sz="1800" dirty="0" err="1"/>
              <a:t>You</a:t>
            </a:r>
            <a:r>
              <a:rPr lang="nb-NO" sz="1800" dirty="0"/>
              <a:t> have </a:t>
            </a:r>
            <a:r>
              <a:rPr lang="nb-NO" sz="1800" dirty="0" err="1"/>
              <a:t>set</a:t>
            </a:r>
            <a:r>
              <a:rPr lang="nb-NO" sz="1800" dirty="0"/>
              <a:t> </a:t>
            </a:r>
            <a:r>
              <a:rPr lang="nb-NO" sz="1800" dirty="0" err="1"/>
              <a:t>pwd</a:t>
            </a:r>
            <a:r>
              <a:rPr lang="nb-NO" sz="1800" dirty="0"/>
              <a:t> for </a:t>
            </a:r>
            <a:r>
              <a:rPr lang="nb-NO" sz="1800" dirty="0" err="1"/>
              <a:t>root</a:t>
            </a:r>
            <a:r>
              <a:rPr lang="nb-NO" sz="1800" dirty="0"/>
              <a:t> </a:t>
            </a:r>
            <a:r>
              <a:rPr lang="nb-NO" sz="1800" dirty="0" err="1"/>
              <a:t>when</a:t>
            </a:r>
            <a:r>
              <a:rPr lang="nb-NO" sz="1800" dirty="0"/>
              <a:t> </a:t>
            </a:r>
            <a:r>
              <a:rPr lang="nb-NO" sz="1800" dirty="0" err="1"/>
              <a:t>you</a:t>
            </a:r>
            <a:r>
              <a:rPr lang="nb-NO" sz="1800" dirty="0"/>
              <a:t> </a:t>
            </a:r>
            <a:r>
              <a:rPr lang="nb-NO" sz="1800" dirty="0" err="1"/>
              <a:t>installed</a:t>
            </a:r>
            <a:r>
              <a:rPr lang="nb-NO" sz="1800" dirty="0"/>
              <a:t> server.</a:t>
            </a:r>
          </a:p>
          <a:p>
            <a:pPr lvl="1"/>
            <a:endParaRPr lang="nb-NO" sz="1800" dirty="0"/>
          </a:p>
          <a:p>
            <a:pPr lvl="1"/>
            <a:endParaRPr lang="nb-NO" sz="18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0B535A1-575E-4ED0-BD85-7EE02737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476" y="1454742"/>
            <a:ext cx="5328592" cy="173621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A3FC54DC-7507-4E39-827F-52FABD7C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476" y="3501008"/>
            <a:ext cx="5344524" cy="934021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C86AC050-C7E9-4373-AF23-1258B6188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476" y="4718198"/>
            <a:ext cx="5344524" cy="7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nb-NO" altLang="nb-NO" dirty="0"/>
              <a:t>MySQL ENV Setup – </a:t>
            </a:r>
            <a:r>
              <a:rPr lang="nb-NO" altLang="nb-NO" dirty="0" err="1"/>
              <a:t>cont</a:t>
            </a:r>
            <a:r>
              <a:rPr lang="nb-NO" altLang="nb-NO" dirty="0"/>
              <a:t>.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8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6" y="1700808"/>
            <a:ext cx="4240736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Create</a:t>
            </a:r>
            <a:r>
              <a:rPr lang="nb-NO" sz="2000" dirty="0"/>
              <a:t> a </a:t>
            </a:r>
            <a:r>
              <a:rPr lang="nb-NO" sz="2000" dirty="0" err="1"/>
              <a:t>new</a:t>
            </a:r>
            <a:r>
              <a:rPr lang="nb-NO" sz="2000" dirty="0"/>
              <a:t> </a:t>
            </a:r>
            <a:r>
              <a:rPr lang="nb-NO" sz="2000" dirty="0" err="1"/>
              <a:t>user</a:t>
            </a:r>
            <a:r>
              <a:rPr lang="nb-NO" sz="2000" dirty="0"/>
              <a:t>. </a:t>
            </a:r>
            <a:r>
              <a:rPr lang="nb-NO" sz="2000" dirty="0" err="1"/>
              <a:t>You</a:t>
            </a:r>
            <a:r>
              <a:rPr lang="nb-NO" sz="2000" dirty="0"/>
              <a:t> </a:t>
            </a:r>
            <a:r>
              <a:rPr lang="nb-NO" sz="2000" dirty="0" err="1"/>
              <a:t>can</a:t>
            </a:r>
            <a:r>
              <a:rPr lang="nb-NO" sz="2000" dirty="0"/>
              <a:t> do it </a:t>
            </a:r>
            <a:r>
              <a:rPr lang="nb-NO" sz="2000" dirty="0" err="1"/>
              <a:t>either</a:t>
            </a:r>
            <a:r>
              <a:rPr lang="nb-NO" sz="2000" dirty="0"/>
              <a:t> from MySQL </a:t>
            </a:r>
            <a:r>
              <a:rPr lang="nb-NO" sz="2000" dirty="0" err="1"/>
              <a:t>workbench</a:t>
            </a:r>
            <a:r>
              <a:rPr lang="nb-NO" sz="2000" dirty="0"/>
              <a:t> GUI, or from </a:t>
            </a:r>
            <a:r>
              <a:rPr lang="nb-NO" sz="2000" dirty="0" err="1"/>
              <a:t>cmd</a:t>
            </a:r>
            <a:r>
              <a:rPr lang="nb-NO" sz="2000" dirty="0"/>
              <a:t> </a:t>
            </a:r>
            <a:r>
              <a:rPr lang="nb-NO" sz="2000" dirty="0" err="1"/>
              <a:t>window</a:t>
            </a:r>
            <a:r>
              <a:rPr lang="nb-NO" sz="2000" dirty="0"/>
              <a:t>.</a:t>
            </a:r>
          </a:p>
          <a:p>
            <a:pPr lvl="1"/>
            <a:r>
              <a:rPr lang="nb-NO" sz="2000" dirty="0" err="1"/>
              <a:t>Create</a:t>
            </a:r>
            <a:r>
              <a:rPr lang="nb-NO" sz="2000" dirty="0"/>
              <a:t> </a:t>
            </a:r>
            <a:r>
              <a:rPr lang="nb-NO" sz="2000" dirty="0" err="1"/>
              <a:t>user</a:t>
            </a:r>
            <a:r>
              <a:rPr lang="nb-NO" sz="2000" dirty="0"/>
              <a:t> from </a:t>
            </a:r>
            <a:r>
              <a:rPr lang="nb-NO" sz="2000" dirty="0" err="1"/>
              <a:t>workbench</a:t>
            </a:r>
            <a:r>
              <a:rPr lang="nb-NO" sz="2000" dirty="0"/>
              <a:t> GUI. </a:t>
            </a:r>
            <a:r>
              <a:rPr lang="nb-NO" sz="2000" dirty="0" err="1"/>
              <a:t>Click</a:t>
            </a:r>
            <a:r>
              <a:rPr lang="nb-NO" sz="2000" dirty="0"/>
              <a:t> </a:t>
            </a:r>
            <a:r>
              <a:rPr lang="nb-NO" sz="2000" dirty="0" err="1"/>
              <a:t>Add</a:t>
            </a:r>
            <a:r>
              <a:rPr lang="nb-NO" sz="2000" dirty="0"/>
              <a:t> </a:t>
            </a:r>
            <a:r>
              <a:rPr lang="nb-NO" sz="2000" dirty="0" err="1"/>
              <a:t>Account</a:t>
            </a:r>
            <a:endParaRPr lang="nb-NO" sz="2000" dirty="0"/>
          </a:p>
          <a:p>
            <a:pPr lvl="1"/>
            <a:endParaRPr lang="nb-NO" sz="2000" dirty="0"/>
          </a:p>
          <a:p>
            <a:pPr lvl="1"/>
            <a:r>
              <a:rPr lang="nb-NO" sz="2000" dirty="0" err="1"/>
              <a:t>Create</a:t>
            </a:r>
            <a:r>
              <a:rPr lang="nb-NO" sz="2000" dirty="0"/>
              <a:t> </a:t>
            </a:r>
            <a:r>
              <a:rPr lang="nb-NO" sz="2000" dirty="0" err="1"/>
              <a:t>user</a:t>
            </a:r>
            <a:r>
              <a:rPr lang="nb-NO" sz="2000" dirty="0"/>
              <a:t> from </a:t>
            </a:r>
            <a:r>
              <a:rPr lang="nb-NO" sz="2000" dirty="0" err="1"/>
              <a:t>cmd</a:t>
            </a:r>
            <a:r>
              <a:rPr lang="nb-NO" sz="2000" dirty="0"/>
              <a:t> </a:t>
            </a:r>
            <a:r>
              <a:rPr lang="nb-NO" sz="2000" dirty="0" err="1"/>
              <a:t>window</a:t>
            </a:r>
            <a:r>
              <a:rPr lang="nb-NO" sz="2000" dirty="0"/>
              <a:t>.</a:t>
            </a:r>
          </a:p>
          <a:p>
            <a:pPr lvl="1"/>
            <a:endParaRPr lang="nb-NO" sz="18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39EF4716-ECAC-4704-AFD6-AF529D2FE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63" y="1700808"/>
            <a:ext cx="6210102" cy="356437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AE7C1AD4-A28C-4DB6-A61F-B45805873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63" y="5760658"/>
            <a:ext cx="6210102" cy="75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716465" y="129845"/>
            <a:ext cx="10758187" cy="1143000"/>
          </a:xfrm>
        </p:spPr>
        <p:txBody>
          <a:bodyPr/>
          <a:lstStyle/>
          <a:p>
            <a:r>
              <a:rPr lang="nb-NO" altLang="nb-NO" dirty="0" err="1"/>
              <a:t>IntelliJ</a:t>
            </a:r>
            <a:r>
              <a:rPr lang="nb-NO" altLang="nb-NO" dirty="0"/>
              <a:t> ENV Setup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9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6" y="1700808"/>
            <a:ext cx="4312744" cy="4809114"/>
          </a:xfrm>
        </p:spPr>
        <p:txBody>
          <a:bodyPr>
            <a:normAutofit/>
          </a:bodyPr>
          <a:lstStyle/>
          <a:p>
            <a:r>
              <a:rPr lang="nb-NO" sz="2000" dirty="0" err="1"/>
              <a:t>Add</a:t>
            </a:r>
            <a:r>
              <a:rPr lang="nb-NO" sz="2000" dirty="0"/>
              <a:t> a JDBC </a:t>
            </a:r>
            <a:r>
              <a:rPr lang="nb-NO" sz="2000" dirty="0" err="1"/>
              <a:t>connect</a:t>
            </a:r>
            <a:endParaRPr lang="nb-NO" sz="2000" dirty="0"/>
          </a:p>
          <a:p>
            <a:pPr lvl="1"/>
            <a:r>
              <a:rPr lang="nb-NO" sz="1800" dirty="0" err="1"/>
              <a:t>Add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mysql-connector-java-8.0.28.jar from File-&gt;Project </a:t>
            </a:r>
            <a:r>
              <a:rPr lang="nb-NO" sz="1800" dirty="0" err="1"/>
              <a:t>Structure</a:t>
            </a:r>
            <a:r>
              <a:rPr lang="nb-NO" sz="1800" dirty="0"/>
              <a:t>-&gt;Libraries</a:t>
            </a:r>
          </a:p>
          <a:p>
            <a:pPr lvl="2"/>
            <a:endParaRPr lang="nb-NO" sz="1900" dirty="0"/>
          </a:p>
          <a:p>
            <a:pPr lvl="1"/>
            <a:r>
              <a:rPr lang="en-US" sz="1800" dirty="0"/>
              <a:t>If you are using Maven for project settings, you can choose add from Maven.</a:t>
            </a:r>
          </a:p>
          <a:p>
            <a:pPr lvl="1"/>
            <a:endParaRPr lang="en-US" sz="1800" dirty="0"/>
          </a:p>
          <a:p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ready</a:t>
            </a:r>
            <a:r>
              <a:rPr lang="nb-NO" dirty="0"/>
              <a:t> for JDBC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50A2F1B-E1D6-4FA9-A44C-6C855F090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980728"/>
            <a:ext cx="6977824" cy="36004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D5C09BD-7111-4A19-9B3C-81BF01FE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189" y="4765534"/>
            <a:ext cx="6977825" cy="185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9264"/>
      </p:ext>
    </p:extLst>
  </p:cSld>
  <p:clrMapOvr>
    <a:masterClrMapping/>
  </p:clrMapOvr>
</p:sld>
</file>

<file path=ppt/theme/theme1.xml><?xml version="1.0" encoding="utf-8"?>
<a:theme xmlns:a="http://schemas.openxmlformats.org/drawingml/2006/main" name="Westerdals_PPT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lm og TV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knologi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edelse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Westerdals_PPT.potx</Template>
  <TotalTime>22268</TotalTime>
  <Words>1179</Words>
  <Application>Microsoft Office PowerPoint</Application>
  <PresentationFormat>Widescreen</PresentationFormat>
  <Paragraphs>230</Paragraphs>
  <Slides>22</Slides>
  <Notes>21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4</vt:i4>
      </vt:variant>
      <vt:variant>
        <vt:lpstr>Lysbildetitler</vt:lpstr>
      </vt:variant>
      <vt:variant>
        <vt:i4>22</vt:i4>
      </vt:variant>
    </vt:vector>
  </HeadingPairs>
  <TitlesOfParts>
    <vt:vector size="31" baseType="lpstr">
      <vt:lpstr>Arial</vt:lpstr>
      <vt:lpstr>Arial</vt:lpstr>
      <vt:lpstr>Calibri</vt:lpstr>
      <vt:lpstr>Helvetica</vt:lpstr>
      <vt:lpstr>Helvetica LT Std Light</vt:lpstr>
      <vt:lpstr>Westerdals_PPT</vt:lpstr>
      <vt:lpstr>Film og TV</vt:lpstr>
      <vt:lpstr>Teknologi</vt:lpstr>
      <vt:lpstr>Ledelse</vt:lpstr>
      <vt:lpstr> Session 17 (of 24) Intro to JDBC</vt:lpstr>
      <vt:lpstr>Today’s Main Goal</vt:lpstr>
      <vt:lpstr>What is JDBC?</vt:lpstr>
      <vt:lpstr>Why JDBC?</vt:lpstr>
      <vt:lpstr>JDBC – Database Connector</vt:lpstr>
      <vt:lpstr>JDBC – A step-by-step approach</vt:lpstr>
      <vt:lpstr>MySQL ENV Setup</vt:lpstr>
      <vt:lpstr>MySQL ENV Setup – cont.</vt:lpstr>
      <vt:lpstr>IntelliJ ENV Setup</vt:lpstr>
      <vt:lpstr>Run Scripts from CMD</vt:lpstr>
      <vt:lpstr>JDBC API?</vt:lpstr>
      <vt:lpstr>Basic Steps of using JDBC connections</vt:lpstr>
      <vt:lpstr>Basics of JDBC interaction with a database</vt:lpstr>
      <vt:lpstr>Basics of JDBC interaction with a database</vt:lpstr>
      <vt:lpstr>Creating a query programmatically</vt:lpstr>
      <vt:lpstr>Creating a query programmatically</vt:lpstr>
      <vt:lpstr>Creating a query programmatically</vt:lpstr>
      <vt:lpstr>Statement Interface</vt:lpstr>
      <vt:lpstr>The major difference between execute(), executeQuery(), and executeUpdate()</vt:lpstr>
      <vt:lpstr>ResultSet Interface</vt:lpstr>
      <vt:lpstr>Conclusion</vt:lpstr>
      <vt:lpstr>Before we end</vt:lpstr>
    </vt:vector>
  </TitlesOfParts>
  <Company>Westerdals School of Communication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Vibecke Osfoss</dc:creator>
  <dc:description>Template by addpoint.no</dc:description>
  <cp:lastModifiedBy>Yuan Lin</cp:lastModifiedBy>
  <cp:revision>405</cp:revision>
  <cp:lastPrinted>2018-08-23T11:54:25Z</cp:lastPrinted>
  <dcterms:created xsi:type="dcterms:W3CDTF">2014-08-19T14:30:49Z</dcterms:created>
  <dcterms:modified xsi:type="dcterms:W3CDTF">2022-03-15T19:38:49Z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</Properties>
</file>